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aveSubsetFonts="1" autoCompressPictures="0">
  <p:sldMasterIdLst>
    <p:sldMasterId id="2147483855" r:id="rId1"/>
    <p:sldMasterId id="2147483649" r:id="rId2"/>
    <p:sldMasterId id="2147483658" r:id="rId3"/>
    <p:sldMasterId id="2147483660" r:id="rId4"/>
  </p:sldMasterIdLst>
  <p:notesMasterIdLst>
    <p:notesMasterId r:id="rId41"/>
  </p:notesMasterIdLst>
  <p:sldIdLst>
    <p:sldId id="265" r:id="rId5"/>
    <p:sldId id="261" r:id="rId6"/>
    <p:sldId id="334" r:id="rId7"/>
    <p:sldId id="333" r:id="rId8"/>
    <p:sldId id="273" r:id="rId9"/>
    <p:sldId id="340" r:id="rId10"/>
    <p:sldId id="371" r:id="rId11"/>
    <p:sldId id="372" r:id="rId12"/>
    <p:sldId id="373" r:id="rId13"/>
    <p:sldId id="341" r:id="rId14"/>
    <p:sldId id="343" r:id="rId15"/>
    <p:sldId id="354" r:id="rId16"/>
    <p:sldId id="355" r:id="rId17"/>
    <p:sldId id="356" r:id="rId18"/>
    <p:sldId id="357" r:id="rId19"/>
    <p:sldId id="344" r:id="rId20"/>
    <p:sldId id="379" r:id="rId21"/>
    <p:sldId id="380" r:id="rId22"/>
    <p:sldId id="381" r:id="rId23"/>
    <p:sldId id="382" r:id="rId24"/>
    <p:sldId id="383" r:id="rId25"/>
    <p:sldId id="384" r:id="rId26"/>
    <p:sldId id="342" r:id="rId27"/>
    <p:sldId id="387" r:id="rId28"/>
    <p:sldId id="388" r:id="rId29"/>
    <p:sldId id="353" r:id="rId30"/>
    <p:sldId id="350" r:id="rId31"/>
    <p:sldId id="385" r:id="rId32"/>
    <p:sldId id="386" r:id="rId33"/>
    <p:sldId id="351" r:id="rId34"/>
    <p:sldId id="377" r:id="rId35"/>
    <p:sldId id="378" r:id="rId36"/>
    <p:sldId id="346" r:id="rId37"/>
    <p:sldId id="352" r:id="rId38"/>
    <p:sldId id="370" r:id="rId39"/>
    <p:sldId id="347" r:id="rId40"/>
  </p:sldIdLst>
  <p:sldSz cx="24384000" cy="13716000"/>
  <p:notesSz cx="6858000" cy="9144000"/>
  <p:defaultTextStyle>
    <a:defPPr>
      <a:defRPr lang="zh-CN"/>
    </a:defPPr>
    <a:lvl1pPr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5pPr>
    <a:lvl6pPr marL="2286000" algn="l" defTabSz="914400" rtl="0" eaLnBrk="1" latinLnBrk="0" hangingPunct="1"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6pPr>
    <a:lvl7pPr marL="2743200" algn="l" defTabSz="914400" rtl="0" eaLnBrk="1" latinLnBrk="0" hangingPunct="1"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7pPr>
    <a:lvl8pPr marL="3200400" algn="l" defTabSz="914400" rtl="0" eaLnBrk="1" latinLnBrk="0" hangingPunct="1"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8pPr>
    <a:lvl9pPr marL="3657600" algn="l" defTabSz="914400" rtl="0" eaLnBrk="1" latinLnBrk="0" hangingPunct="1">
      <a:defRPr sz="3000" kern="1200">
        <a:solidFill>
          <a:srgbClr val="FFFFFF"/>
        </a:solidFill>
        <a:latin typeface="PingFang SC Semibold" panose="020B0400000000000000" pitchFamily="34" charset="-122"/>
        <a:ea typeface="PingFang SC Semibold" panose="020B0400000000000000" pitchFamily="34" charset="-122"/>
        <a:cs typeface="PingFang SC Semibold" panose="020B0400000000000000" pitchFamily="34" charset="-122"/>
        <a:sym typeface="PingFang SC Semibold" panose="020B0400000000000000" pitchFamily="34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86543"/>
  </p:normalViewPr>
  <p:slideViewPr>
    <p:cSldViewPr>
      <p:cViewPr varScale="1">
        <p:scale>
          <a:sx n="63" d="100"/>
          <a:sy n="63" d="100"/>
        </p:scale>
        <p:origin x="936" y="192"/>
      </p:cViewPr>
      <p:guideLst>
        <p:guide orient="horz" pos="4320"/>
        <p:guide pos="768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F8C740F3-9439-8C7B-AEA3-B020C0389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0EFDED-18E0-5CEC-7795-62E2471657E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 dirty="0">
                <a:sym typeface="PingFang SC Regular" panose="020B0400000000000000" pitchFamily="34" charset="-122"/>
              </a:rPr>
              <a:t>Click to edit Template text styles</a:t>
            </a:r>
          </a:p>
          <a:p>
            <a:pPr lvl="1"/>
            <a:r>
              <a:rPr lang="zh-CN" altLang="zh-CN" noProof="0" dirty="0">
                <a:sym typeface="PingFang SC Regular" panose="020B0400000000000000" pitchFamily="34" charset="-122"/>
              </a:rPr>
              <a:t>Second level</a:t>
            </a:r>
          </a:p>
          <a:p>
            <a:pPr lvl="2"/>
            <a:r>
              <a:rPr lang="zh-CN" altLang="zh-CN" noProof="0" dirty="0">
                <a:sym typeface="PingFang SC Regular" panose="020B0400000000000000" pitchFamily="34" charset="-122"/>
              </a:rPr>
              <a:t>Third level</a:t>
            </a:r>
          </a:p>
          <a:p>
            <a:pPr lvl="3"/>
            <a:r>
              <a:rPr lang="zh-CN" altLang="zh-CN" noProof="0" dirty="0">
                <a:sym typeface="PingFang SC Regular" panose="020B0400000000000000" pitchFamily="34" charset="-122"/>
              </a:rPr>
              <a:t>Fourth level</a:t>
            </a:r>
          </a:p>
          <a:p>
            <a:pPr lvl="4"/>
            <a:r>
              <a:rPr lang="zh-CN" altLang="zh-CN" noProof="0" dirty="0">
                <a:sym typeface="PingFang SC Regular" panose="020B0400000000000000" pitchFamily="34" charset="-122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PingFang SC Regular" panose="020B0400000000000000" pitchFamily="34" charset="-122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PingFang SC Regular" panose="020B0400000000000000" pitchFamily="34" charset="-122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PingFang SC Regular" panose="020B0400000000000000" pitchFamily="34" charset="-122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PingFang SC Regular" panose="020B0400000000000000" pitchFamily="34" charset="-122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Microsoft YaHei" panose="020B0503020204020204" pitchFamily="34" charset="-122"/>
        <a:ea typeface="Microsoft YaHei" panose="020B0503020204020204" pitchFamily="34" charset="-122"/>
        <a:cs typeface="Microsoft YaHei" panose="020B0503020204020204" pitchFamily="34" charset="-122"/>
        <a:sym typeface="PingFang SC Regular" panose="020B04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05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42014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57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02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4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0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4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28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8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71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31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70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91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9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5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3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14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16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44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12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8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14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65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72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90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General info about dot files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Share some useful key mappings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Share some useful plugins (like surround)	</a:t>
            </a:r>
          </a:p>
        </p:txBody>
      </p:sp>
    </p:spTree>
    <p:extLst>
      <p:ext uri="{BB962C8B-B14F-4D97-AF65-F5344CB8AC3E}">
        <p14:creationId xmlns:p14="http://schemas.microsoft.com/office/powerpoint/2010/main" val="1717947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General info about dot files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Share some useful key mappings</a:t>
            </a:r>
          </a:p>
          <a:p>
            <a:pPr marL="342900" indent="-342900">
              <a:buFontTx/>
              <a:buChar char="-"/>
            </a:pPr>
            <a:r>
              <a:rPr lang="en-US" dirty="0"/>
              <a:t>Share some useful plugins (like surround)	</a:t>
            </a:r>
          </a:p>
        </p:txBody>
      </p:sp>
    </p:spTree>
    <p:extLst>
      <p:ext uri="{BB962C8B-B14F-4D97-AF65-F5344CB8AC3E}">
        <p14:creationId xmlns:p14="http://schemas.microsoft.com/office/powerpoint/2010/main" val="3673559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4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4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1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7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23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9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C92E86-90A2-879F-FA33-60BCD0BBB8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76100" y="13081000"/>
            <a:ext cx="417513" cy="5207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952D0F-6A95-DE4E-87B8-7EB239B6856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153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EA73D11-5779-C491-CC5D-98D414702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98BF-312F-DD46-B629-E2CFD166C769}" type="slidenum">
              <a:rPr lang="zh-CN" altLang="zh-CN"/>
              <a:pPr>
                <a:defRPr/>
              </a:pPr>
              <a:t>‹#›</a:t>
            </a:fld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8236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C65FB34A-819F-E4B2-A0CE-9FC0B31C4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0"/>
            <a:ext cx="24485600" cy="137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83" r:id="rId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  <a:sym typeface="PingFang SC Medium" panose="020B0400000000000000" pitchFamily="34" charset="-122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PingFang SC Regular" panose="020B0400000000000000" pitchFamily="34" charset="-122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PingFang SC Regular" panose="020B0400000000000000" pitchFamily="34" charset="-122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PingFang SC Regular" panose="020B0400000000000000" pitchFamily="34" charset="-122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PingFang SC Regular" panose="020B0400000000000000" pitchFamily="34" charset="-122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56E1746C-57C4-E298-A8E4-876082EFA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5475" y="25400"/>
            <a:ext cx="722788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9" name="Picture 2">
            <a:extLst>
              <a:ext uri="{FF2B5EF4-FFF2-40B4-BE49-F238E27FC236}">
                <a16:creationId xmlns:a16="http://schemas.microsoft.com/office/drawing/2014/main" id="{DF4EECC4-29ED-6073-FA73-59E4132AC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62"/>
          <a:stretch>
            <a:fillRect/>
          </a:stretch>
        </p:blipFill>
        <p:spPr bwMode="auto">
          <a:xfrm>
            <a:off x="22215475" y="2540000"/>
            <a:ext cx="2192338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0" name="Picture 3">
            <a:extLst>
              <a:ext uri="{FF2B5EF4-FFF2-40B4-BE49-F238E27FC236}">
                <a16:creationId xmlns:a16="http://schemas.microsoft.com/office/drawing/2014/main" id="{21C85833-A57D-9909-F774-9CC8700B5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9064625"/>
            <a:ext cx="7227888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4">
            <a:extLst>
              <a:ext uri="{FF2B5EF4-FFF2-40B4-BE49-F238E27FC236}">
                <a16:creationId xmlns:a16="http://schemas.microsoft.com/office/drawing/2014/main" id="{E6DAE7F1-DDD4-C1F0-A9CE-7579494BD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5"/>
          <a:stretch>
            <a:fillRect/>
          </a:stretch>
        </p:blipFill>
        <p:spPr bwMode="auto">
          <a:xfrm>
            <a:off x="-142875" y="6645275"/>
            <a:ext cx="2344738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5">
            <a:extLst>
              <a:ext uri="{FF2B5EF4-FFF2-40B4-BE49-F238E27FC236}">
                <a16:creationId xmlns:a16="http://schemas.microsoft.com/office/drawing/2014/main" id="{F389EA12-E7A4-D660-2221-CA3C3B8FA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8"/>
          <a:stretch>
            <a:fillRect/>
          </a:stretch>
        </p:blipFill>
        <p:spPr bwMode="auto">
          <a:xfrm>
            <a:off x="-157163" y="11483975"/>
            <a:ext cx="4879976" cy="219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FFFFFF"/>
          </a:solidFill>
          <a:latin typeface="+mj-lt"/>
          <a:ea typeface="+mj-ea"/>
          <a:cs typeface="+mj-cs"/>
          <a:sym typeface="PingFang SC Medium" panose="020B0400000000000000" pitchFamily="34" charset="-122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73060074-3C4E-745F-4206-B4A98AB2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r="16606"/>
          <a:stretch>
            <a:fillRect/>
          </a:stretch>
        </p:blipFill>
        <p:spPr bwMode="auto">
          <a:xfrm>
            <a:off x="-3175" y="10593388"/>
            <a:ext cx="24390350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5" name="Picture 2">
            <a:extLst>
              <a:ext uri="{FF2B5EF4-FFF2-40B4-BE49-F238E27FC236}">
                <a16:creationId xmlns:a16="http://schemas.microsoft.com/office/drawing/2014/main" id="{7B1C0692-5406-CE17-9D85-AB44056C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0" r="16600"/>
          <a:stretch>
            <a:fillRect/>
          </a:stretch>
        </p:blipFill>
        <p:spPr bwMode="auto">
          <a:xfrm rot="10800000" flipH="1">
            <a:off x="-4763" y="0"/>
            <a:ext cx="24393526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35562941-116D-DA0A-1F30-22DB1190510A}"/>
              </a:ext>
            </a:extLst>
          </p:cNvPr>
          <p:cNvSpPr>
            <a:spLocks/>
          </p:cNvSpPr>
          <p:nvPr/>
        </p:nvSpPr>
        <p:spPr bwMode="auto">
          <a:xfrm>
            <a:off x="-38100" y="7938"/>
            <a:ext cx="24485600" cy="13716000"/>
          </a:xfrm>
          <a:prstGeom prst="rect">
            <a:avLst/>
          </a:prstGeom>
          <a:solidFill>
            <a:srgbClr val="000000">
              <a:alpha val="50195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>
              <a:defRPr/>
            </a:pPr>
            <a:endParaRPr lang="zh-CN" altLang="zh-CN" sz="3200">
              <a:latin typeface="Microsoft YaHei" panose="020B0503020204020204" pitchFamily="34" charset="-122"/>
              <a:ea typeface="Microsoft YaHei" panose="020B0503020204020204" pitchFamily="34" charset="-122"/>
              <a:cs typeface="PingFang SC Medium" panose="020B0400000000000000" pitchFamily="34" charset="-122"/>
              <a:sym typeface="PingFang SC Medium" panose="020B0400000000000000" pitchFamily="34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01" r:id="rId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FFFFFF"/>
          </a:solidFill>
          <a:latin typeface="+mj-lt"/>
          <a:ea typeface="+mj-ea"/>
          <a:cs typeface="+mj-cs"/>
          <a:sym typeface="PingFang SC Medium" panose="020B0400000000000000" pitchFamily="34" charset="-122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>
            <a:extLst>
              <a:ext uri="{FF2B5EF4-FFF2-40B4-BE49-F238E27FC236}">
                <a16:creationId xmlns:a16="http://schemas.microsoft.com/office/drawing/2014/main" id="{0570DA72-EFF9-97B9-08F0-0388CF333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24384000" cy="135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B28FBFA0-44F0-6352-64E0-FB383A48A44B}"/>
              </a:ext>
            </a:extLst>
          </p:cNvPr>
          <p:cNvSpPr>
            <a:spLocks/>
          </p:cNvSpPr>
          <p:nvPr/>
        </p:nvSpPr>
        <p:spPr bwMode="auto">
          <a:xfrm>
            <a:off x="-38100" y="7938"/>
            <a:ext cx="24485600" cy="13716000"/>
          </a:xfrm>
          <a:prstGeom prst="rect">
            <a:avLst/>
          </a:prstGeom>
          <a:solidFill>
            <a:srgbClr val="000000">
              <a:alpha val="59999"/>
            </a:srgbClr>
          </a:solidFill>
          <a:ln>
            <a:noFill/>
          </a:ln>
          <a:effectLst/>
        </p:spPr>
        <p:txBody>
          <a:bodyPr lIns="50800" tIns="50800" rIns="50800" bIns="50800" anchor="ctr"/>
          <a:lstStyle>
            <a:lvl1pPr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algn="ctr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>
              <a:defRPr/>
            </a:pPr>
            <a:endParaRPr lang="zh-CN" altLang="zh-CN" sz="3200">
              <a:latin typeface="Microsoft YaHei" panose="020B0503020204020204" pitchFamily="34" charset="-122"/>
              <a:ea typeface="Microsoft YaHei" panose="020B0503020204020204" pitchFamily="34" charset="-122"/>
              <a:cs typeface="PingFang SC Medium" panose="020B0400000000000000" pitchFamily="34" charset="-122"/>
              <a:sym typeface="PingFang SC Medium" panose="020B0400000000000000" pitchFamily="34" charset="-122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6153A43-C46B-F2F1-1110-712789EDCB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11976100" y="13081000"/>
            <a:ext cx="417513" cy="520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2400" b="0" i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PingFang SC Light" panose="020B0300000000000000" pitchFamily="34" charset="-122"/>
              </a:defRPr>
            </a:lvl1pPr>
          </a:lstStyle>
          <a:p>
            <a:pPr>
              <a:defRPr/>
            </a:pPr>
            <a:fld id="{BCCD50C5-797B-1245-B689-63FAD43169E2}" type="slidenum">
              <a:rPr lang="zh-CN" altLang="zh-CN"/>
              <a:pPr>
                <a:defRPr/>
              </a:pPr>
              <a:t>‹#›</a:t>
            </a:fld>
            <a:endParaRPr lang="zh-CN" altLang="zh-CN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825500" rtl="0" eaLnBrk="0" fontAlgn="base" hangingPunct="0">
        <a:spcBef>
          <a:spcPct val="0"/>
        </a:spcBef>
        <a:spcAft>
          <a:spcPct val="0"/>
        </a:spcAft>
        <a:defRPr sz="11200" kern="1200">
          <a:solidFill>
            <a:srgbClr val="FFFFFF"/>
          </a:solidFill>
          <a:latin typeface="+mj-lt"/>
          <a:ea typeface="+mj-ea"/>
          <a:cs typeface="+mj-cs"/>
          <a:sym typeface="PingFang SC Medium" panose="020B0400000000000000" pitchFamily="34" charset="-122"/>
        </a:defRPr>
      </a:lvl1pPr>
      <a:lvl2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2pPr>
      <a:lvl3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3pPr>
      <a:lvl4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4pPr>
      <a:lvl5pPr algn="ctr" defTabSz="825500" rtl="0" eaLnBrk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5pPr>
      <a:lvl6pPr marL="4572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6pPr>
      <a:lvl7pPr marL="9144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7pPr>
      <a:lvl8pPr marL="13716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8pPr>
      <a:lvl9pPr marL="1828800" algn="ctr" defTabSz="825500" rtl="0" fontAlgn="base" hangingPunct="0">
        <a:spcBef>
          <a:spcPct val="0"/>
        </a:spcBef>
        <a:spcAft>
          <a:spcPct val="0"/>
        </a:spcAft>
        <a:defRPr sz="11200">
          <a:solidFill>
            <a:srgbClr val="FFFFFF"/>
          </a:solidFill>
          <a:latin typeface="PingFang SC Medium" panose="020B0400000000000000" pitchFamily="34" charset="-122"/>
          <a:ea typeface="PingFang SC Medium" panose="020B0400000000000000" pitchFamily="34" charset="-122"/>
          <a:cs typeface="PingFang SC Medium" panose="020B0400000000000000" pitchFamily="34" charset="-122"/>
          <a:sym typeface="PingFang SC Medium" panose="020B0400000000000000" pitchFamily="34" charset="-122"/>
        </a:defRPr>
      </a:lvl9pPr>
    </p:titleStyle>
    <p:bodyStyle>
      <a:lvl1pPr marL="63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1pPr>
      <a:lvl2pPr marL="127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2pPr>
      <a:lvl3pPr marL="190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3pPr>
      <a:lvl4pPr marL="2540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4pPr>
      <a:lvl5pPr marL="3175000" indent="-635000" algn="l" defTabSz="825500" rtl="0" eaLnBrk="0" fontAlgn="base" hangingPunct="0">
        <a:spcBef>
          <a:spcPts val="5900"/>
        </a:spcBef>
        <a:spcAft>
          <a:spcPct val="0"/>
        </a:spcAft>
        <a:buClr>
          <a:srgbClr val="FFFFFF"/>
        </a:buClr>
        <a:buSzPct val="125000"/>
        <a:buChar char="•"/>
        <a:defRPr sz="4800" kern="1200">
          <a:solidFill>
            <a:srgbClr val="FFFFFF"/>
          </a:solidFill>
          <a:latin typeface="+mn-lt"/>
          <a:ea typeface="+mn-ea"/>
          <a:cs typeface="+mn-cs"/>
          <a:sym typeface="PingFang SC Regular" panose="020B0400000000000000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rawchyk/awesome-vim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ctoomey.com/mastering-the-vim-language-slides.pdf" TargetMode="External"/><Relationship Id="rId4" Type="http://schemas.openxmlformats.org/officeDocument/2006/relationships/hyperlink" Target="https://vim.rtorr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>
            <a:extLst>
              <a:ext uri="{FF2B5EF4-FFF2-40B4-BE49-F238E27FC236}">
                <a16:creationId xmlns:a16="http://schemas.microsoft.com/office/drawing/2014/main" id="{9E8BC0DA-1620-973E-4274-99768F5F8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592138"/>
            <a:ext cx="2789237" cy="10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0" name="Text Box 3">
            <a:extLst>
              <a:ext uri="{FF2B5EF4-FFF2-40B4-BE49-F238E27FC236}">
                <a16:creationId xmlns:a16="http://schemas.microsoft.com/office/drawing/2014/main" id="{DF787795-B357-4D7F-D11F-63302EAB50F6}"/>
              </a:ext>
            </a:extLst>
          </p:cNvPr>
          <p:cNvSpPr txBox="1">
            <a:spLocks/>
          </p:cNvSpPr>
          <p:nvPr/>
        </p:nvSpPr>
        <p:spPr bwMode="auto">
          <a:xfrm>
            <a:off x="3362995" y="5517356"/>
            <a:ext cx="17658010" cy="268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>
              <a:lnSpc>
                <a:spcPct val="150000"/>
              </a:lnSpc>
            </a:pPr>
            <a:r>
              <a:rPr lang="en-HK" altLang="zh-CN" sz="9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Intro to VIM</a:t>
            </a:r>
            <a:endParaRPr lang="zh-CN" altLang="zh-CN" sz="9000" b="1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6B78D1-6ADA-4178-2570-6A81B0E83B1A}"/>
              </a:ext>
            </a:extLst>
          </p:cNvPr>
          <p:cNvSpPr txBox="1"/>
          <p:nvPr/>
        </p:nvSpPr>
        <p:spPr>
          <a:xfrm>
            <a:off x="15851000" y="10602416"/>
            <a:ext cx="51700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Jun Ren | P2P Backend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2209600" y="152940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Commands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17" name="Text Box 11" descr="TextBox 7">
            <a:extLst>
              <a:ext uri="{FF2B5EF4-FFF2-40B4-BE49-F238E27FC236}">
                <a16:creationId xmlns:a16="http://schemas.microsoft.com/office/drawing/2014/main" id="{2BD3E21A-5CBB-5078-64BB-851824450262}"/>
              </a:ext>
            </a:extLst>
          </p:cNvPr>
          <p:cNvSpPr txBox="1">
            <a:spLocks/>
          </p:cNvSpPr>
          <p:nvPr/>
        </p:nvSpPr>
        <p:spPr bwMode="auto">
          <a:xfrm>
            <a:off x="2326904" y="4841776"/>
            <a:ext cx="8618641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Syntax:  Operator (Verb) + Motion (Noun)</a:t>
            </a:r>
          </a:p>
          <a:p>
            <a:pPr eaLnBrk="1"/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Operators define the </a:t>
            </a:r>
            <a:r>
              <a:rPr lang="en-US" altLang="zh-CN" sz="40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action</a:t>
            </a: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 to take</a:t>
            </a: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Motions define the </a:t>
            </a:r>
            <a:r>
              <a:rPr lang="en-US" altLang="zh-CN" sz="40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scope </a:t>
            </a: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of the action</a:t>
            </a:r>
          </a:p>
          <a:p>
            <a:pPr eaLnBrk="1"/>
            <a:b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eaLnBrk="1"/>
            <a:r>
              <a:rPr lang="en-US" altLang="zh-CN" sz="40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Example:</a:t>
            </a:r>
            <a:br>
              <a:rPr lang="en-US" altLang="zh-CN" sz="4000" i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‘d’ for delete + ‘w’ for word </a:t>
            </a:r>
          </a:p>
          <a:p>
            <a:pPr marL="1714500" lvl="2" indent="-571500" eaLnBrk="1">
              <a:buFont typeface="Symbol" pitchFamily="2" charset="2"/>
              <a:buChar char="Þ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‘</a:t>
            </a:r>
            <a:r>
              <a:rPr lang="en-US" altLang="zh-CN" sz="4000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dw</a:t>
            </a: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’ = delete word</a:t>
            </a:r>
          </a:p>
          <a:p>
            <a:pPr marL="1714500" lvl="2" indent="-571500" eaLnBrk="1">
              <a:buFont typeface="Symbol" pitchFamily="2" charset="2"/>
              <a:buChar char="Þ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‘3dw’ = delete 3 words</a:t>
            </a:r>
          </a:p>
          <a:p>
            <a:pPr marL="1314450" lvl="1" indent="-571500" eaLnBrk="1">
              <a:buFontTx/>
              <a:buChar char="-"/>
            </a:pPr>
            <a:endParaRPr lang="zh-CN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B5B1A-D3F7-D918-9080-C66DAE92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216" y="3471514"/>
            <a:ext cx="6984776" cy="81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058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60141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Operators (Verbs)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CB2D53F-51E4-0D14-A702-D7388380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01810"/>
              </p:ext>
            </p:extLst>
          </p:nvPr>
        </p:nvGraphicFramePr>
        <p:xfrm>
          <a:off x="6435812" y="5258406"/>
          <a:ext cx="11512376" cy="452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(delete and go into insert mode)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Visually select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/ 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0302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60141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Operators (Verbs)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CB2D53F-51E4-0D14-A702-D7388380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1808"/>
              </p:ext>
            </p:extLst>
          </p:nvPr>
        </p:nvGraphicFramePr>
        <p:xfrm>
          <a:off x="6435812" y="5258406"/>
          <a:ext cx="11512376" cy="452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(delete and go into insert mode)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Visually select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/ 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64893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60141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Operators (Verbs)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CB2D53F-51E4-0D14-A702-D7388380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74133"/>
              </p:ext>
            </p:extLst>
          </p:nvPr>
        </p:nvGraphicFramePr>
        <p:xfrm>
          <a:off x="6435812" y="5258406"/>
          <a:ext cx="11512376" cy="452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(delete and go into insert mode)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Visually select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/ 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9438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60141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Operators (Verbs)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CB2D53F-51E4-0D14-A702-D7388380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31999"/>
              </p:ext>
            </p:extLst>
          </p:nvPr>
        </p:nvGraphicFramePr>
        <p:xfrm>
          <a:off x="6435812" y="5258406"/>
          <a:ext cx="11512376" cy="452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(delete and go into insert mode)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Visually select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/ 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7841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60141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Operators (Verbs)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CB2D53F-51E4-0D14-A702-D73883801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82241"/>
              </p:ext>
            </p:extLst>
          </p:nvPr>
        </p:nvGraphicFramePr>
        <p:xfrm>
          <a:off x="6435812" y="5258406"/>
          <a:ext cx="11512376" cy="452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Change (delete and go into insert mode)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Visually select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&gt; / 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0625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51427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3498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878540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3398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43850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248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3225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93549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5">
            <a:extLst>
              <a:ext uri="{FF2B5EF4-FFF2-40B4-BE49-F238E27FC236}">
                <a16:creationId xmlns:a16="http://schemas.microsoft.com/office/drawing/2014/main" id="{B906E462-CBD9-35E8-BEF6-0D71B6833702}"/>
              </a:ext>
            </a:extLst>
          </p:cNvPr>
          <p:cNvSpPr txBox="1">
            <a:spLocks/>
          </p:cNvSpPr>
          <p:nvPr/>
        </p:nvSpPr>
        <p:spPr bwMode="auto">
          <a:xfrm>
            <a:off x="2986088" y="3902075"/>
            <a:ext cx="17143412" cy="230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endParaRPr lang="zh-CN" altLang="zh-CN" sz="100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PingFang SC Regular" panose="020B0400000000000000" pitchFamily="34" charset="-122"/>
            </a:endParaRPr>
          </a:p>
        </p:txBody>
      </p:sp>
      <p:pic>
        <p:nvPicPr>
          <p:cNvPr id="1026" name="Picture 2" descr="patrick to do list actually blank Blank Template - Imgflip">
            <a:extLst>
              <a:ext uri="{FF2B5EF4-FFF2-40B4-BE49-F238E27FC236}">
                <a16:creationId xmlns:a16="http://schemas.microsoft.com/office/drawing/2014/main" id="{1420E68B-C748-B971-EC0A-2D098D4D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685">
            <a:off x="2345327" y="1778140"/>
            <a:ext cx="17143412" cy="107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 descr="TextBox 10">
            <a:extLst>
              <a:ext uri="{FF2B5EF4-FFF2-40B4-BE49-F238E27FC236}">
                <a16:creationId xmlns:a16="http://schemas.microsoft.com/office/drawing/2014/main" id="{B2A82CB7-2671-752A-9682-1AA83687A48C}"/>
              </a:ext>
            </a:extLst>
          </p:cNvPr>
          <p:cNvSpPr txBox="1">
            <a:spLocks/>
          </p:cNvSpPr>
          <p:nvPr/>
        </p:nvSpPr>
        <p:spPr bwMode="auto">
          <a:xfrm>
            <a:off x="8663608" y="5345832"/>
            <a:ext cx="16417824" cy="357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marL="342900" marR="0" lvl="0" indent="-342900" algn="l" defTabSz="1827213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Introduction to VIM</a:t>
            </a:r>
          </a:p>
          <a:p>
            <a:pPr marL="342900" marR="0" lvl="0" indent="-342900" algn="l" defTabSz="1827213" rtl="0" eaLnBrk="1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40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Basics</a:t>
            </a: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Customizing </a:t>
            </a:r>
            <a:r>
              <a:rPr lang="en-US" altLang="zh-CN" sz="4000" dirty="0">
                <a:solidFill>
                  <a:schemeClr val="bg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  <a:p>
            <a:pPr marL="342900" indent="-342900" ea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Resources</a:t>
            </a:r>
            <a:endParaRPr kumimoji="0" lang="zh-CN" altLang="zh-CN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99162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232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03384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835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625424" y="115259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Motions (Nouns)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3" name="Table 19">
            <a:extLst>
              <a:ext uri="{FF2B5EF4-FFF2-40B4-BE49-F238E27FC236}">
                <a16:creationId xmlns:a16="http://schemas.microsoft.com/office/drawing/2014/main" id="{55BC14FC-A206-E074-E7B0-9ED4C5324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69668"/>
              </p:ext>
            </p:extLst>
          </p:nvPr>
        </p:nvGraphicFramePr>
        <p:xfrm>
          <a:off x="2974976" y="4121696"/>
          <a:ext cx="19370152" cy="86905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706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655044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770891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h, j, k, 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left, down, up, or right by one character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w, b, 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next word, previous word, or end of the current word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0, $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current line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723760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gg, G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 the cursor to the beginning or end of the file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15129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 , } 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forward to the beginning of the previous, next paragraph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</a:t>
                      </a:r>
                      <a:endParaRPr lang="en-SG" sz="3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the matching parenthesis, brace, or bracket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6674"/>
                  </a:ext>
                </a:extLst>
              </a:tr>
              <a:tr h="15244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f/t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3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Moves the cursor to (f) or just before (t) the next occurrence of a specified character in the current 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26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0960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1647950" y="1457400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Undo / Redo / Repeat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576265"/>
              </p:ext>
            </p:extLst>
          </p:nvPr>
        </p:nvGraphicFramePr>
        <p:xfrm>
          <a:off x="6435812" y="5496497"/>
          <a:ext cx="11512376" cy="2723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125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Undo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 +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Redoing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Repeating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1926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1647950" y="1457400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Undo / Redo / Repeat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799855"/>
              </p:ext>
            </p:extLst>
          </p:nvPr>
        </p:nvGraphicFramePr>
        <p:xfrm>
          <a:off x="6435812" y="5496497"/>
          <a:ext cx="11512376" cy="2723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125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Undo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 +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Redoing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Repeating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3293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1647950" y="1457400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Undo / Redo / Repeat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15001"/>
              </p:ext>
            </p:extLst>
          </p:nvPr>
        </p:nvGraphicFramePr>
        <p:xfrm>
          <a:off x="6435812" y="5496497"/>
          <a:ext cx="11512376" cy="2723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45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9497812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125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Undo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 + 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Redoing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Repeating last command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210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1167569" y="152940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Insert mode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87510"/>
              </p:ext>
            </p:extLst>
          </p:nvPr>
        </p:nvGraphicFramePr>
        <p:xfrm>
          <a:off x="1183176" y="4481736"/>
          <a:ext cx="15185288" cy="54314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7291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2527997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Enters insert mode before the current cursor 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Enters insert mode one live above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Enters insert mode one line below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Enters insert mode after moving 1 character to the 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9313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Enters insert mode at the end of the current 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94259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Enters replace 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527543"/>
                  </a:ext>
                </a:extLst>
              </a:tr>
            </a:tbl>
          </a:graphicData>
        </a:graphic>
      </p:graphicFrame>
      <p:pic>
        <p:nvPicPr>
          <p:cNvPr id="1028" name="Picture 4" descr="Type Typing GIF - Type Typing Angry - Discover &amp; Share GIFs">
            <a:extLst>
              <a:ext uri="{FF2B5EF4-FFF2-40B4-BE49-F238E27FC236}">
                <a16:creationId xmlns:a16="http://schemas.microsoft.com/office/drawing/2014/main" id="{AF93909D-BB94-350F-AF2B-F9A36DCCE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6536" y="5109233"/>
            <a:ext cx="696077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4420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087892" y="1313384"/>
            <a:ext cx="19370152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Navigating (Screen)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391918A9-0863-670A-07EB-76814E1D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66591"/>
              </p:ext>
            </p:extLst>
          </p:nvPr>
        </p:nvGraphicFramePr>
        <p:xfrm>
          <a:off x="983431" y="5201816"/>
          <a:ext cx="15262855" cy="5760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08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2591991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zt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zb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so that the current line is at the top, center, or bottom, respectively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CTRL-f or CTRL-b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a full page.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CTRL-d or CTRL-u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half a page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</a:tbl>
          </a:graphicData>
        </a:graphic>
      </p:graphicFrame>
      <p:pic>
        <p:nvPicPr>
          <p:cNvPr id="1028" name="Picture 4" descr="list GIF">
            <a:extLst>
              <a:ext uri="{FF2B5EF4-FFF2-40B4-BE49-F238E27FC236}">
                <a16:creationId xmlns:a16="http://schemas.microsoft.com/office/drawing/2014/main" id="{A6F8D4F9-9E70-7C24-52FE-4E08E0AA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592" y="5777880"/>
            <a:ext cx="5636808" cy="42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308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087892" y="1313384"/>
            <a:ext cx="19370152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Navigating (Screen)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391918A9-0863-670A-07EB-76814E1D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37182"/>
              </p:ext>
            </p:extLst>
          </p:nvPr>
        </p:nvGraphicFramePr>
        <p:xfrm>
          <a:off x="983431" y="5201816"/>
          <a:ext cx="15262855" cy="5760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08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2591991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zt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zb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so that the current line is at the top, center, or bottom, respectively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CTRL-f or CTRL-b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a full page.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CTRL-d or CTRL-u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half a page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</a:tbl>
          </a:graphicData>
        </a:graphic>
      </p:graphicFrame>
      <p:pic>
        <p:nvPicPr>
          <p:cNvPr id="1028" name="Picture 4" descr="list GIF">
            <a:extLst>
              <a:ext uri="{FF2B5EF4-FFF2-40B4-BE49-F238E27FC236}">
                <a16:creationId xmlns:a16="http://schemas.microsoft.com/office/drawing/2014/main" id="{A6F8D4F9-9E70-7C24-52FE-4E08E0AA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592" y="5777880"/>
            <a:ext cx="5636808" cy="42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667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087892" y="1313384"/>
            <a:ext cx="19370152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Navigating (Screen)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6" name="Table 19">
            <a:extLst>
              <a:ext uri="{FF2B5EF4-FFF2-40B4-BE49-F238E27FC236}">
                <a16:creationId xmlns:a16="http://schemas.microsoft.com/office/drawing/2014/main" id="{391918A9-0863-670A-07EB-76814E1D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65265"/>
              </p:ext>
            </p:extLst>
          </p:nvPr>
        </p:nvGraphicFramePr>
        <p:xfrm>
          <a:off x="983431" y="5201816"/>
          <a:ext cx="15262855" cy="5760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0864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12591991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zt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zz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zb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so that the current line is at the top, center, or bottom, respectively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CTRL-f or CTRL-b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a full page.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376453"/>
                  </a:ext>
                </a:extLst>
              </a:tr>
              <a:tr h="19202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CTRL-d or CTRL-u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Scrolls the screen forward or backward by half a page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</a:tbl>
          </a:graphicData>
        </a:graphic>
      </p:graphicFrame>
      <p:pic>
        <p:nvPicPr>
          <p:cNvPr id="1028" name="Picture 4" descr="list GIF">
            <a:extLst>
              <a:ext uri="{FF2B5EF4-FFF2-40B4-BE49-F238E27FC236}">
                <a16:creationId xmlns:a16="http://schemas.microsoft.com/office/drawing/2014/main" id="{A6F8D4F9-9E70-7C24-52FE-4E08E0AA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592" y="5777880"/>
            <a:ext cx="5636808" cy="42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6047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517E073-7E5A-62EE-446E-DD770AC905B6}"/>
              </a:ext>
            </a:extLst>
          </p:cNvPr>
          <p:cNvSpPr txBox="1">
            <a:spLocks/>
          </p:cNvSpPr>
          <p:nvPr/>
        </p:nvSpPr>
        <p:spPr bwMode="auto">
          <a:xfrm>
            <a:off x="12192000" y="4913784"/>
            <a:ext cx="10399713" cy="218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Highly customizable text editor</a:t>
            </a:r>
            <a:b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</a:br>
            <a:endParaRPr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Designed for effective text manipulation</a:t>
            </a:r>
          </a:p>
          <a:p>
            <a:pPr marL="457200" indent="-457200" eaLnBrk="1">
              <a:lnSpc>
                <a:spcPct val="150000"/>
              </a:lnSpc>
              <a:buFontTx/>
              <a:buChar char="-"/>
            </a:pPr>
            <a:endParaRPr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  <a:p>
            <a:pPr marL="457200" indent="-457200" eaLnBrk="1">
              <a:lnSpc>
                <a:spcPct val="150000"/>
              </a:lnSpc>
              <a:buFontTx/>
              <a:buChar char="-"/>
            </a:pPr>
            <a:endParaRPr lang="zh-CN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6AC37D72-B98A-B818-2AE1-B55F4FE13A57}"/>
              </a:ext>
            </a:extLst>
          </p:cNvPr>
          <p:cNvSpPr txBox="1">
            <a:spLocks/>
          </p:cNvSpPr>
          <p:nvPr/>
        </p:nvSpPr>
        <p:spPr bwMode="auto">
          <a:xfrm>
            <a:off x="12192000" y="2249488"/>
            <a:ext cx="7270750" cy="183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r>
              <a:rPr lang="en-US" altLang="zh-CN" sz="9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What is VIM</a:t>
            </a:r>
            <a:endParaRPr lang="zh-CN" altLang="zh-CN" sz="9000" b="1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pic>
        <p:nvPicPr>
          <p:cNvPr id="2050" name="Picture 2" descr="the brain typing keyboard type cartoon tv pinky and the brain 90s computer  tech - Find and share funny GIFs on GIFsme">
            <a:extLst>
              <a:ext uri="{FF2B5EF4-FFF2-40B4-BE49-F238E27FC236}">
                <a16:creationId xmlns:a16="http://schemas.microsoft.com/office/drawing/2014/main" id="{91751B67-08E5-9ED3-451B-FDA2697A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952" y="4488656"/>
            <a:ext cx="61595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3904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670720" y="12413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Navigating (</a:t>
            </a:r>
            <a:r>
              <a:rPr lang="en-US" altLang="zh-CN" sz="100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Jumplist</a:t>
            </a:r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 / Marks)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455753"/>
              </p:ext>
            </p:extLst>
          </p:nvPr>
        </p:nvGraphicFramePr>
        <p:xfrm>
          <a:off x="2902968" y="4985792"/>
          <a:ext cx="12457384" cy="6678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0158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684722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 + o /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 to [o]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lder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 newer position in jump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 + {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lower_case_register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} / {UPPER_CASE_REGISTER}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(‘m’ + ‘a’) Mark current position in a (local)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(‘m’ + ‘A’) Mark current position in A (global)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+ {mark}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Jump to 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  <p:pic>
        <p:nvPicPr>
          <p:cNvPr id="6" name="Picture 2" descr="Minato Namikaze Gif - IceGif">
            <a:extLst>
              <a:ext uri="{FF2B5EF4-FFF2-40B4-BE49-F238E27FC236}">
                <a16:creationId xmlns:a16="http://schemas.microsoft.com/office/drawing/2014/main" id="{94A0BECA-C0B6-0185-E95F-4D911564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448" y="5849888"/>
            <a:ext cx="6350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8977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670720" y="12413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Navigating (</a:t>
            </a:r>
            <a:r>
              <a:rPr lang="en-US" altLang="zh-CN" sz="10000" b="1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Jumplist</a:t>
            </a:r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 / Marks)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graphicFrame>
        <p:nvGraphicFramePr>
          <p:cNvPr id="5" name="Table 19">
            <a:extLst>
              <a:ext uri="{FF2B5EF4-FFF2-40B4-BE49-F238E27FC236}">
                <a16:creationId xmlns:a16="http://schemas.microsoft.com/office/drawing/2014/main" id="{5D792586-0BB0-E572-359E-C847706C3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442556"/>
              </p:ext>
            </p:extLst>
          </p:nvPr>
        </p:nvGraphicFramePr>
        <p:xfrm>
          <a:off x="2902968" y="4985792"/>
          <a:ext cx="12457384" cy="6678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0158">
                  <a:extLst>
                    <a:ext uri="{9D8B030D-6E8A-4147-A177-3AD203B41FA5}">
                      <a16:colId xmlns:a16="http://schemas.microsoft.com/office/drawing/2014/main" val="2014955635"/>
                    </a:ext>
                  </a:extLst>
                </a:gridCol>
                <a:gridCol w="6847226">
                  <a:extLst>
                    <a:ext uri="{9D8B030D-6E8A-4147-A177-3AD203B41FA5}">
                      <a16:colId xmlns:a16="http://schemas.microsoft.com/office/drawing/2014/main" val="267255830"/>
                    </a:ext>
                  </a:extLst>
                </a:gridCol>
              </a:tblGrid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Ctrl + o / 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 to [o]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lder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 newer position in jump list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878775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 + {</a:t>
                      </a:r>
                      <a:r>
                        <a:rPr lang="en-US" sz="36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lower_case_register</a:t>
                      </a: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} / {UPPER_CASE_REGISTER}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(‘m’ + ‘a’) Mark current position in a (local)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(‘m’ + ‘A’) Mark current position in A (global)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sz="3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408962"/>
                  </a:ext>
                </a:extLst>
              </a:tr>
              <a:tr h="9052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' + {mark}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Jump to mark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31210"/>
                  </a:ext>
                </a:extLst>
              </a:tr>
            </a:tbl>
          </a:graphicData>
        </a:graphic>
      </p:graphicFrame>
      <p:pic>
        <p:nvPicPr>
          <p:cNvPr id="6" name="Picture 2" descr="Minato Namikaze Gif - IceGif">
            <a:extLst>
              <a:ext uri="{FF2B5EF4-FFF2-40B4-BE49-F238E27FC236}">
                <a16:creationId xmlns:a16="http://schemas.microsoft.com/office/drawing/2014/main" id="{94A0BECA-C0B6-0185-E95F-4D9115645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448" y="5849888"/>
            <a:ext cx="6350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77785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2110880" y="116936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Macros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0EAA84-4394-D683-EC38-3B6734F105B1}"/>
              </a:ext>
            </a:extLst>
          </p:cNvPr>
          <p:cNvSpPr txBox="1"/>
          <p:nvPr/>
        </p:nvSpPr>
        <p:spPr>
          <a:xfrm>
            <a:off x="2175641" y="4288221"/>
            <a:ext cx="1157534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Begin recording with ‘q’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Choose a register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Edit however you want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End recording with q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indent="-742950">
              <a:buAutoNum type="arabicPeriod"/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Apply macro to lines (there are many ways)</a:t>
            </a: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</a:p>
          <a:p>
            <a:pPr lvl="1" indent="0"/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:5,$norm! @a  (Apply macro on line 5 till end of file)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7F60E-CCD1-CFB2-CB99-E312C3AF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880" y="4130566"/>
            <a:ext cx="11419857" cy="26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91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2209600" y="152940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Customizing VIM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17" name="Text Box 11" descr="TextBox 7">
            <a:extLst>
              <a:ext uri="{FF2B5EF4-FFF2-40B4-BE49-F238E27FC236}">
                <a16:creationId xmlns:a16="http://schemas.microsoft.com/office/drawing/2014/main" id="{2BD3E21A-5CBB-5078-64BB-851824450262}"/>
              </a:ext>
            </a:extLst>
          </p:cNvPr>
          <p:cNvSpPr txBox="1">
            <a:spLocks/>
          </p:cNvSpPr>
          <p:nvPr/>
        </p:nvSpPr>
        <p:spPr bwMode="auto">
          <a:xfrm>
            <a:off x="2326904" y="4841776"/>
            <a:ext cx="6408712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endParaRPr lang="en-US" altLang="zh-CN" sz="3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Configuration file</a:t>
            </a:r>
          </a:p>
          <a:p>
            <a:pPr marL="1314450" lvl="1" indent="-571500" eaLnBrk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/.</a:t>
            </a:r>
            <a:r>
              <a:rPr lang="en-US" altLang="zh-CN" sz="3600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ideavimrc</a:t>
            </a:r>
            <a:endParaRPr lang="en-US" altLang="zh-CN" sz="3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1314450" lvl="1" indent="-571500" eaLnBrk="1">
              <a:buFont typeface="Arial" panose="020B0604020202020204" pitchFamily="34" charset="0"/>
              <a:buChar char="•"/>
            </a:pPr>
            <a:endParaRPr lang="en-US" altLang="zh-CN" sz="3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Key bindings / mappings</a:t>
            </a:r>
          </a:p>
          <a:p>
            <a:pPr marL="571500" indent="-571500" eaLnBrk="1">
              <a:buFont typeface="Arial" panose="020B0604020202020204" pitchFamily="34" charset="0"/>
              <a:buChar char="•"/>
            </a:pPr>
            <a:endParaRPr lang="en-US" altLang="zh-CN" sz="3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Plugins</a:t>
            </a:r>
          </a:p>
          <a:p>
            <a:pPr eaLnBrk="1"/>
            <a:endParaRPr lang="en-US" altLang="zh-CN" sz="36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586AA-D31C-AE33-B5CB-3343C7EB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136" y="4409728"/>
            <a:ext cx="61341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92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4513856" y="116936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Resources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17" name="Text Box 11" descr="TextBox 7">
            <a:extLst>
              <a:ext uri="{FF2B5EF4-FFF2-40B4-BE49-F238E27FC236}">
                <a16:creationId xmlns:a16="http://schemas.microsoft.com/office/drawing/2014/main" id="{2BD3E21A-5CBB-5078-64BB-851824450262}"/>
              </a:ext>
            </a:extLst>
          </p:cNvPr>
          <p:cNvSpPr txBox="1">
            <a:spLocks/>
          </p:cNvSpPr>
          <p:nvPr/>
        </p:nvSpPr>
        <p:spPr bwMode="auto">
          <a:xfrm>
            <a:off x="2038872" y="3694861"/>
            <a:ext cx="20450272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YouTube (</a:t>
            </a:r>
            <a:r>
              <a:rPr lang="en-US" altLang="zh-CN" sz="4000" dirty="0" err="1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Primagen</a:t>
            </a: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, DevOps Toolbox etc.)</a:t>
            </a:r>
          </a:p>
          <a:p>
            <a:pPr marL="571500" indent="-571500" eaLnBrk="1">
              <a:buFont typeface="Arial" panose="020B0604020202020204" pitchFamily="34" charset="0"/>
              <a:buChar char="•"/>
            </a:pP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VIM plugins </a:t>
            </a:r>
            <a:r>
              <a:rPr lang="en-US" altLang="zh-CN" sz="4000" u="sng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https://github.com/akrawchyk/awesome-vim</a:t>
            </a:r>
            <a:br>
              <a:rPr lang="en-US" altLang="zh-CN" sz="4000" u="sng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u="sng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VIM cheat sheet </a:t>
            </a:r>
            <a:r>
              <a:rPr lang="en-US" altLang="zh-CN" sz="4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https://vim.rtorr.com/</a:t>
            </a:r>
            <a:b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Partly adapted from </a:t>
            </a:r>
            <a:r>
              <a:rPr lang="en-US" altLang="zh-CN" sz="4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https://ctoomey.com/mastering-the-vim-language-slides.pdf</a:t>
            </a:r>
            <a:br>
              <a:rPr lang="en-US" altLang="zh-CN" sz="4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@Evan Tan </a:t>
            </a:r>
            <a:r>
              <a:rPr lang="zh-CN" altLang="en-US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陈俊融 </a:t>
            </a: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24866-C3C5-ED15-2484-0EB73AB81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424" y="8511852"/>
            <a:ext cx="3096344" cy="309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C872B-6051-F992-1488-2B0AADC62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6216" y="1527076"/>
            <a:ext cx="2921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9186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4657872" y="1457400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Summary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17" name="Text Box 11" descr="TextBox 7">
            <a:extLst>
              <a:ext uri="{FF2B5EF4-FFF2-40B4-BE49-F238E27FC236}">
                <a16:creationId xmlns:a16="http://schemas.microsoft.com/office/drawing/2014/main" id="{2BD3E21A-5CBB-5078-64BB-851824450262}"/>
              </a:ext>
            </a:extLst>
          </p:cNvPr>
          <p:cNvSpPr txBox="1">
            <a:spLocks/>
          </p:cNvSpPr>
          <p:nvPr/>
        </p:nvSpPr>
        <p:spPr bwMode="auto">
          <a:xfrm>
            <a:off x="2254896" y="3764037"/>
            <a:ext cx="892899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1827213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VIM Modes</a:t>
            </a:r>
          </a:p>
          <a:p>
            <a:pPr marL="571500" indent="-571500" eaLnBrk="1">
              <a:buFont typeface="Arial" panose="020B0604020202020204" pitchFamily="34" charset="0"/>
              <a:buChar char="•"/>
            </a:pP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Text manipulation commands</a:t>
            </a:r>
            <a:b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Navigation commands</a:t>
            </a:r>
            <a:b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</a:br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marL="571500" indent="-571500" eaLnBrk="1">
              <a:buFont typeface="Arial" panose="020B0604020202020204" pitchFamily="34" charset="0"/>
              <a:buChar char="•"/>
            </a:pPr>
            <a:r>
              <a:rPr lang="en-US" altLang="zh-CN" sz="4000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Configuring VIM plugins / key mappings</a:t>
            </a:r>
          </a:p>
          <a:p>
            <a:pPr eaLnBrk="1"/>
            <a:endParaRPr lang="en-US" altLang="zh-CN" sz="4000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9599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>
            <a:extLst>
              <a:ext uri="{FF2B5EF4-FFF2-40B4-BE49-F238E27FC236}">
                <a16:creationId xmlns:a16="http://schemas.microsoft.com/office/drawing/2014/main" id="{8BA6DC8F-C358-42CA-0FCB-82F18088023E}"/>
              </a:ext>
            </a:extLst>
          </p:cNvPr>
          <p:cNvSpPr txBox="1">
            <a:spLocks/>
          </p:cNvSpPr>
          <p:nvPr/>
        </p:nvSpPr>
        <p:spPr bwMode="auto">
          <a:xfrm>
            <a:off x="3620293" y="3329608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zh-CN" altLang="zh-CN" sz="100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</a:t>
            </a:r>
            <a:r>
              <a:rPr lang="en-US" altLang="zh-CN" sz="100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you for listening</a:t>
            </a:r>
            <a:endParaRPr lang="zh-CN" altLang="zh-CN" sz="10000" b="1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20C844-5E11-919D-B2C0-D5FEAA707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524" y="6067896"/>
            <a:ext cx="4044950" cy="404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F641C3-1CC3-DD67-8160-D04686B03326}"/>
              </a:ext>
            </a:extLst>
          </p:cNvPr>
          <p:cNvSpPr txBox="1"/>
          <p:nvPr/>
        </p:nvSpPr>
        <p:spPr>
          <a:xfrm>
            <a:off x="11903968" y="6067896"/>
            <a:ext cx="13949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stonks</a:t>
            </a:r>
          </a:p>
        </p:txBody>
      </p:sp>
    </p:spTree>
    <p:extLst>
      <p:ext uri="{BB962C8B-B14F-4D97-AF65-F5344CB8AC3E}">
        <p14:creationId xmlns:p14="http://schemas.microsoft.com/office/powerpoint/2010/main" val="31337046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2">
            <a:extLst>
              <a:ext uri="{FF2B5EF4-FFF2-40B4-BE49-F238E27FC236}">
                <a16:creationId xmlns:a16="http://schemas.microsoft.com/office/drawing/2014/main" id="{2517E073-7E5A-62EE-446E-DD770AC905B6}"/>
              </a:ext>
            </a:extLst>
          </p:cNvPr>
          <p:cNvSpPr txBox="1">
            <a:spLocks/>
          </p:cNvSpPr>
          <p:nvPr/>
        </p:nvSpPr>
        <p:spPr bwMode="auto">
          <a:xfrm>
            <a:off x="12087225" y="5861050"/>
            <a:ext cx="11698063" cy="373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/>
          <a:lstStyle>
            <a:lvl1pPr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 defTabSz="815975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Extensibility and customizability</a:t>
            </a:r>
          </a:p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Transferrable skill</a:t>
            </a:r>
          </a:p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  <a:p>
            <a:pPr marL="457200" indent="-457200" ea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Improves your productivity</a:t>
            </a:r>
          </a:p>
          <a:p>
            <a:pPr marL="457200" indent="-457200" eaLnBrk="1">
              <a:lnSpc>
                <a:spcPct val="150000"/>
              </a:lnSpc>
              <a:buFontTx/>
              <a:buChar char="-"/>
            </a:pPr>
            <a:endParaRPr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  <a:p>
            <a:pPr marL="457200" indent="-457200" eaLnBrk="1">
              <a:lnSpc>
                <a:spcPct val="150000"/>
              </a:lnSpc>
              <a:buFontTx/>
              <a:buChar char="-"/>
            </a:pPr>
            <a:endParaRPr lang="zh-CN" altLang="zh-CN" sz="2900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6AC37D72-B98A-B818-2AE1-B55F4FE13A57}"/>
              </a:ext>
            </a:extLst>
          </p:cNvPr>
          <p:cNvSpPr txBox="1">
            <a:spLocks/>
          </p:cNvSpPr>
          <p:nvPr/>
        </p:nvSpPr>
        <p:spPr bwMode="auto">
          <a:xfrm>
            <a:off x="12072938" y="3087688"/>
            <a:ext cx="9624118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eaLnBrk="1"/>
            <a:r>
              <a:rPr lang="en-US" altLang="zh-CN" sz="9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PingFang SC Regular" panose="020B0400000000000000" pitchFamily="34" charset="-122"/>
              </a:rPr>
              <a:t>Why learn VIM</a:t>
            </a:r>
            <a:endParaRPr lang="zh-CN" altLang="zh-CN" sz="9000" b="1" dirty="0">
              <a:latin typeface="Microsoft YaHei" panose="020B0503020204020204" pitchFamily="34" charset="-122"/>
              <a:ea typeface="Microsoft YaHei" panose="020B0503020204020204" pitchFamily="34" charset="-122"/>
              <a:sym typeface="PingFang SC Regular" panose="020B0400000000000000" pitchFamily="34" charset="-122"/>
            </a:endParaRPr>
          </a:p>
        </p:txBody>
      </p:sp>
      <p:pic>
        <p:nvPicPr>
          <p:cNvPr id="7" name="Picture 2" descr="Share Your Linux Memes - #554 by pycrk - Lounge - EndeavourOS">
            <a:extLst>
              <a:ext uri="{FF2B5EF4-FFF2-40B4-BE49-F238E27FC236}">
                <a16:creationId xmlns:a16="http://schemas.microsoft.com/office/drawing/2014/main" id="{41D1B075-DE7D-1F8F-A5F5-CB7875D53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24" y="3562350"/>
            <a:ext cx="81153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3995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3620293" y="5704681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BASICS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182569" y="19424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Modes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2C1D4-86A9-8691-25FD-E6087419A49C}"/>
              </a:ext>
            </a:extLst>
          </p:cNvPr>
          <p:cNvSpPr/>
          <p:nvPr/>
        </p:nvSpPr>
        <p:spPr bwMode="auto">
          <a:xfrm>
            <a:off x="2867508" y="6836026"/>
            <a:ext cx="6840760" cy="718145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Normal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64A1F-A67F-E597-74BF-DAF902B97BFC}"/>
              </a:ext>
            </a:extLst>
          </p:cNvPr>
          <p:cNvSpPr/>
          <p:nvPr/>
        </p:nvSpPr>
        <p:spPr bwMode="auto">
          <a:xfrm>
            <a:off x="14928304" y="360976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0E71E-D024-6B4C-8320-692817ADCE6B}"/>
              </a:ext>
            </a:extLst>
          </p:cNvPr>
          <p:cNvSpPr/>
          <p:nvPr/>
        </p:nvSpPr>
        <p:spPr bwMode="auto">
          <a:xfrm>
            <a:off x="14927760" y="6862920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227E0-7278-2283-9E25-F8136EC808DF}"/>
              </a:ext>
            </a:extLst>
          </p:cNvPr>
          <p:cNvSpPr/>
          <p:nvPr/>
        </p:nvSpPr>
        <p:spPr bwMode="auto">
          <a:xfrm>
            <a:off x="14927760" y="1011607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Visual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6E6689F-6548-7BD2-7791-685A01853F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 flipV="1">
            <a:off x="9708268" y="3968838"/>
            <a:ext cx="5220036" cy="3226261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F3121-2DBC-B120-00D7-36C19083414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>
            <a:off x="9708268" y="7195099"/>
            <a:ext cx="5219492" cy="26894"/>
          </a:xfrm>
          <a:prstGeom prst="straightConnector1">
            <a:avLst/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CD640F5-8E46-64F3-F488-7F8BE4B10A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 bwMode="auto">
          <a:xfrm>
            <a:off x="9708268" y="7195099"/>
            <a:ext cx="5219492" cy="3280049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5FC400-DDBA-C0B9-17AF-D3793DB5C148}"/>
              </a:ext>
            </a:extLst>
          </p:cNvPr>
          <p:cNvSpPr txBox="1"/>
          <p:nvPr/>
        </p:nvSpPr>
        <p:spPr>
          <a:xfrm>
            <a:off x="3803201" y="8017573"/>
            <a:ext cx="4969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Navigation / Text manipulation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849FE-313B-8FA4-C45A-AAEB58A0953C}"/>
              </a:ext>
            </a:extLst>
          </p:cNvPr>
          <p:cNvSpPr txBox="1"/>
          <p:nvPr/>
        </p:nvSpPr>
        <p:spPr>
          <a:xfrm>
            <a:off x="16815508" y="11434521"/>
            <a:ext cx="2743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Highlighting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192C3-CF61-4715-7E4C-0D2A5F1ED0D8}"/>
              </a:ext>
            </a:extLst>
          </p:cNvPr>
          <p:cNvSpPr txBox="1"/>
          <p:nvPr/>
        </p:nvSpPr>
        <p:spPr>
          <a:xfrm>
            <a:off x="16599543" y="8017573"/>
            <a:ext cx="3294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Entering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C071D-2AEB-10D8-869F-6C154A59E738}"/>
              </a:ext>
            </a:extLst>
          </p:cNvPr>
          <p:cNvSpPr txBox="1"/>
          <p:nvPr/>
        </p:nvSpPr>
        <p:spPr>
          <a:xfrm>
            <a:off x="17395467" y="4584882"/>
            <a:ext cx="1894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Typing text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A5DBE7-5394-3CEC-24A8-5B367069A3E1}"/>
              </a:ext>
            </a:extLst>
          </p:cNvPr>
          <p:cNvSpPr/>
          <p:nvPr/>
        </p:nvSpPr>
        <p:spPr bwMode="auto">
          <a:xfrm>
            <a:off x="12789172" y="2762112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C1A7D-744B-8DA2-F65A-DE657DCE5DDE}"/>
              </a:ext>
            </a:extLst>
          </p:cNvPr>
          <p:cNvSpPr/>
          <p:nvPr/>
        </p:nvSpPr>
        <p:spPr bwMode="auto">
          <a:xfrm>
            <a:off x="12855828" y="6046365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273588-5201-56D6-641B-E684D9A39F8F}"/>
              </a:ext>
            </a:extLst>
          </p:cNvPr>
          <p:cNvSpPr/>
          <p:nvPr/>
        </p:nvSpPr>
        <p:spPr bwMode="auto">
          <a:xfrm>
            <a:off x="12862323" y="9246790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61975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182569" y="19424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Modes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2C1D4-86A9-8691-25FD-E6087419A49C}"/>
              </a:ext>
            </a:extLst>
          </p:cNvPr>
          <p:cNvSpPr/>
          <p:nvPr/>
        </p:nvSpPr>
        <p:spPr bwMode="auto">
          <a:xfrm>
            <a:off x="2867508" y="6836026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Normal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64A1F-A67F-E597-74BF-DAF902B97BFC}"/>
              </a:ext>
            </a:extLst>
          </p:cNvPr>
          <p:cNvSpPr/>
          <p:nvPr/>
        </p:nvSpPr>
        <p:spPr bwMode="auto">
          <a:xfrm>
            <a:off x="14928304" y="3609765"/>
            <a:ext cx="6840760" cy="718145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0E71E-D024-6B4C-8320-692817ADCE6B}"/>
              </a:ext>
            </a:extLst>
          </p:cNvPr>
          <p:cNvSpPr/>
          <p:nvPr/>
        </p:nvSpPr>
        <p:spPr bwMode="auto">
          <a:xfrm>
            <a:off x="14927760" y="6862920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227E0-7278-2283-9E25-F8136EC808DF}"/>
              </a:ext>
            </a:extLst>
          </p:cNvPr>
          <p:cNvSpPr/>
          <p:nvPr/>
        </p:nvSpPr>
        <p:spPr bwMode="auto">
          <a:xfrm>
            <a:off x="14927760" y="1011607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Visual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6E6689F-6548-7BD2-7791-685A01853F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 flipV="1">
            <a:off x="9708268" y="3968838"/>
            <a:ext cx="5220036" cy="3226261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F3121-2DBC-B120-00D7-36C19083414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>
            <a:off x="9708268" y="7195099"/>
            <a:ext cx="5219492" cy="26894"/>
          </a:xfrm>
          <a:prstGeom prst="straightConnector1">
            <a:avLst/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CD640F5-8E46-64F3-F488-7F8BE4B10A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 bwMode="auto">
          <a:xfrm>
            <a:off x="9708268" y="7195099"/>
            <a:ext cx="5219492" cy="3280049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5FC400-DDBA-C0B9-17AF-D3793DB5C148}"/>
              </a:ext>
            </a:extLst>
          </p:cNvPr>
          <p:cNvSpPr txBox="1"/>
          <p:nvPr/>
        </p:nvSpPr>
        <p:spPr>
          <a:xfrm>
            <a:off x="3803201" y="8017573"/>
            <a:ext cx="4969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Navigation / Text manipulation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849FE-313B-8FA4-C45A-AAEB58A0953C}"/>
              </a:ext>
            </a:extLst>
          </p:cNvPr>
          <p:cNvSpPr txBox="1"/>
          <p:nvPr/>
        </p:nvSpPr>
        <p:spPr>
          <a:xfrm>
            <a:off x="16815508" y="11434521"/>
            <a:ext cx="2743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Highlighting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192C3-CF61-4715-7E4C-0D2A5F1ED0D8}"/>
              </a:ext>
            </a:extLst>
          </p:cNvPr>
          <p:cNvSpPr txBox="1"/>
          <p:nvPr/>
        </p:nvSpPr>
        <p:spPr>
          <a:xfrm>
            <a:off x="16599543" y="8017573"/>
            <a:ext cx="3294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Entering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C071D-2AEB-10D8-869F-6C154A59E738}"/>
              </a:ext>
            </a:extLst>
          </p:cNvPr>
          <p:cNvSpPr txBox="1"/>
          <p:nvPr/>
        </p:nvSpPr>
        <p:spPr>
          <a:xfrm>
            <a:off x="17395467" y="4584882"/>
            <a:ext cx="1894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Typing text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A5DBE7-5394-3CEC-24A8-5B367069A3E1}"/>
              </a:ext>
            </a:extLst>
          </p:cNvPr>
          <p:cNvSpPr/>
          <p:nvPr/>
        </p:nvSpPr>
        <p:spPr bwMode="auto">
          <a:xfrm>
            <a:off x="12789172" y="2762112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C1A7D-744B-8DA2-F65A-DE657DCE5DDE}"/>
              </a:ext>
            </a:extLst>
          </p:cNvPr>
          <p:cNvSpPr/>
          <p:nvPr/>
        </p:nvSpPr>
        <p:spPr bwMode="auto">
          <a:xfrm>
            <a:off x="12855828" y="6046365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273588-5201-56D6-641B-E684D9A39F8F}"/>
              </a:ext>
            </a:extLst>
          </p:cNvPr>
          <p:cNvSpPr/>
          <p:nvPr/>
        </p:nvSpPr>
        <p:spPr bwMode="auto">
          <a:xfrm>
            <a:off x="12862323" y="9246790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1171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182569" y="19424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Modes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2C1D4-86A9-8691-25FD-E6087419A49C}"/>
              </a:ext>
            </a:extLst>
          </p:cNvPr>
          <p:cNvSpPr/>
          <p:nvPr/>
        </p:nvSpPr>
        <p:spPr bwMode="auto">
          <a:xfrm>
            <a:off x="2867508" y="6836026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Normal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64A1F-A67F-E597-74BF-DAF902B97BFC}"/>
              </a:ext>
            </a:extLst>
          </p:cNvPr>
          <p:cNvSpPr/>
          <p:nvPr/>
        </p:nvSpPr>
        <p:spPr bwMode="auto">
          <a:xfrm>
            <a:off x="14928304" y="360976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0E71E-D024-6B4C-8320-692817ADCE6B}"/>
              </a:ext>
            </a:extLst>
          </p:cNvPr>
          <p:cNvSpPr/>
          <p:nvPr/>
        </p:nvSpPr>
        <p:spPr bwMode="auto">
          <a:xfrm>
            <a:off x="14927760" y="6862920"/>
            <a:ext cx="6840760" cy="718145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227E0-7278-2283-9E25-F8136EC808DF}"/>
              </a:ext>
            </a:extLst>
          </p:cNvPr>
          <p:cNvSpPr/>
          <p:nvPr/>
        </p:nvSpPr>
        <p:spPr bwMode="auto">
          <a:xfrm>
            <a:off x="14927760" y="1011607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Visual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6E6689F-6548-7BD2-7791-685A01853F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 flipV="1">
            <a:off x="9708268" y="3968838"/>
            <a:ext cx="5220036" cy="3226261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F3121-2DBC-B120-00D7-36C19083414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>
            <a:off x="9708268" y="7195099"/>
            <a:ext cx="5219492" cy="26894"/>
          </a:xfrm>
          <a:prstGeom prst="straightConnector1">
            <a:avLst/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CD640F5-8E46-64F3-F488-7F8BE4B10A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 bwMode="auto">
          <a:xfrm>
            <a:off x="9708268" y="7195099"/>
            <a:ext cx="5219492" cy="3280049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5FC400-DDBA-C0B9-17AF-D3793DB5C148}"/>
              </a:ext>
            </a:extLst>
          </p:cNvPr>
          <p:cNvSpPr txBox="1"/>
          <p:nvPr/>
        </p:nvSpPr>
        <p:spPr>
          <a:xfrm>
            <a:off x="3803201" y="8017573"/>
            <a:ext cx="4969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Navigation / Text manipulation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849FE-313B-8FA4-C45A-AAEB58A0953C}"/>
              </a:ext>
            </a:extLst>
          </p:cNvPr>
          <p:cNvSpPr txBox="1"/>
          <p:nvPr/>
        </p:nvSpPr>
        <p:spPr>
          <a:xfrm>
            <a:off x="16815508" y="11434521"/>
            <a:ext cx="2743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Highlighting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192C3-CF61-4715-7E4C-0D2A5F1ED0D8}"/>
              </a:ext>
            </a:extLst>
          </p:cNvPr>
          <p:cNvSpPr txBox="1"/>
          <p:nvPr/>
        </p:nvSpPr>
        <p:spPr>
          <a:xfrm>
            <a:off x="16599543" y="8017573"/>
            <a:ext cx="3294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Entering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C071D-2AEB-10D8-869F-6C154A59E738}"/>
              </a:ext>
            </a:extLst>
          </p:cNvPr>
          <p:cNvSpPr txBox="1"/>
          <p:nvPr/>
        </p:nvSpPr>
        <p:spPr>
          <a:xfrm>
            <a:off x="17395467" y="4584882"/>
            <a:ext cx="1894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Typing text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A5DBE7-5394-3CEC-24A8-5B367069A3E1}"/>
              </a:ext>
            </a:extLst>
          </p:cNvPr>
          <p:cNvSpPr/>
          <p:nvPr/>
        </p:nvSpPr>
        <p:spPr bwMode="auto">
          <a:xfrm>
            <a:off x="12789172" y="2762112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C1A7D-744B-8DA2-F65A-DE657DCE5DDE}"/>
              </a:ext>
            </a:extLst>
          </p:cNvPr>
          <p:cNvSpPr/>
          <p:nvPr/>
        </p:nvSpPr>
        <p:spPr bwMode="auto">
          <a:xfrm>
            <a:off x="12855828" y="6046365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273588-5201-56D6-641B-E684D9A39F8F}"/>
              </a:ext>
            </a:extLst>
          </p:cNvPr>
          <p:cNvSpPr/>
          <p:nvPr/>
        </p:nvSpPr>
        <p:spPr bwMode="auto">
          <a:xfrm>
            <a:off x="12862323" y="9246790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2474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5">
            <a:extLst>
              <a:ext uri="{FF2B5EF4-FFF2-40B4-BE49-F238E27FC236}">
                <a16:creationId xmlns:a16="http://schemas.microsoft.com/office/drawing/2014/main" id="{FDA2DBD7-6095-3E31-96FA-D651454D2E77}"/>
              </a:ext>
            </a:extLst>
          </p:cNvPr>
          <p:cNvSpPr txBox="1">
            <a:spLocks/>
          </p:cNvSpPr>
          <p:nvPr/>
        </p:nvSpPr>
        <p:spPr bwMode="auto">
          <a:xfrm>
            <a:off x="-3182569" y="1942476"/>
            <a:ext cx="17143413" cy="230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1pPr>
            <a:lvl2pPr marL="742950" indent="-28575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2pPr>
            <a:lvl3pPr marL="11430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3pPr>
            <a:lvl4pPr marL="16002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4pPr>
            <a:lvl5pPr marL="2057400" indent="-228600"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FFFFFF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PingFang SC Semibold" panose="020B0400000000000000" pitchFamily="34" charset="-122"/>
                <a:sym typeface="PingFang SC Semibold" panose="020B0400000000000000" pitchFamily="34" charset="-122"/>
              </a:defRPr>
            </a:lvl9pPr>
          </a:lstStyle>
          <a:p>
            <a:pPr algn="ctr" eaLnBrk="1"/>
            <a:r>
              <a:rPr lang="en-US" altLang="zh-CN" sz="10000" b="1" dirty="0"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  <a:sym typeface="PingFang SC Regular" panose="020B0400000000000000" pitchFamily="34" charset="-122"/>
              </a:rPr>
              <a:t>VIM Modes</a:t>
            </a:r>
            <a:endParaRPr lang="zh-CN" altLang="zh-CN" sz="10000" b="1" dirty="0"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  <a:sym typeface="PingFang SC Regular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82C1D4-86A9-8691-25FD-E6087419A49C}"/>
              </a:ext>
            </a:extLst>
          </p:cNvPr>
          <p:cNvSpPr/>
          <p:nvPr/>
        </p:nvSpPr>
        <p:spPr bwMode="auto">
          <a:xfrm>
            <a:off x="2867508" y="6836026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Normal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E64A1F-A67F-E597-74BF-DAF902B97BFC}"/>
              </a:ext>
            </a:extLst>
          </p:cNvPr>
          <p:cNvSpPr/>
          <p:nvPr/>
        </p:nvSpPr>
        <p:spPr bwMode="auto">
          <a:xfrm>
            <a:off x="14928304" y="3609765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Insert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0E71E-D024-6B4C-8320-692817ADCE6B}"/>
              </a:ext>
            </a:extLst>
          </p:cNvPr>
          <p:cNvSpPr/>
          <p:nvPr/>
        </p:nvSpPr>
        <p:spPr bwMode="auto">
          <a:xfrm>
            <a:off x="14927760" y="6862920"/>
            <a:ext cx="6840760" cy="718145"/>
          </a:xfrm>
          <a:prstGeom prst="rect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Command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227E0-7278-2283-9E25-F8136EC808DF}"/>
              </a:ext>
            </a:extLst>
          </p:cNvPr>
          <p:cNvSpPr/>
          <p:nvPr/>
        </p:nvSpPr>
        <p:spPr bwMode="auto">
          <a:xfrm>
            <a:off x="14927760" y="10116075"/>
            <a:ext cx="6840760" cy="718145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Visual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C6E6689F-6548-7BD2-7791-685A01853F1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 flipV="1">
            <a:off x="9708268" y="3968838"/>
            <a:ext cx="5220036" cy="3226261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F3121-2DBC-B120-00D7-36C19083414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 bwMode="auto">
          <a:xfrm>
            <a:off x="9708268" y="7195099"/>
            <a:ext cx="5219492" cy="26894"/>
          </a:xfrm>
          <a:prstGeom prst="straightConnector1">
            <a:avLst/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CD640F5-8E46-64F3-F488-7F8BE4B10A3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 bwMode="auto">
          <a:xfrm>
            <a:off x="9708268" y="7195099"/>
            <a:ext cx="5219492" cy="3280049"/>
          </a:xfrm>
          <a:prstGeom prst="bentConnector3">
            <a:avLst>
              <a:gd name="adj1" fmla="val 50000"/>
            </a:avLst>
          </a:prstGeom>
          <a:solidFill>
            <a:srgbClr val="232323"/>
          </a:solidFill>
          <a:ln w="889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85FC400-DDBA-C0B9-17AF-D3793DB5C148}"/>
              </a:ext>
            </a:extLst>
          </p:cNvPr>
          <p:cNvSpPr txBox="1"/>
          <p:nvPr/>
        </p:nvSpPr>
        <p:spPr>
          <a:xfrm>
            <a:off x="3803201" y="8017573"/>
            <a:ext cx="4969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Navigation / Text manipulation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849FE-313B-8FA4-C45A-AAEB58A0953C}"/>
              </a:ext>
            </a:extLst>
          </p:cNvPr>
          <p:cNvSpPr txBox="1"/>
          <p:nvPr/>
        </p:nvSpPr>
        <p:spPr>
          <a:xfrm>
            <a:off x="16815508" y="11434521"/>
            <a:ext cx="2743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Highlighting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192C3-CF61-4715-7E4C-0D2A5F1ED0D8}"/>
              </a:ext>
            </a:extLst>
          </p:cNvPr>
          <p:cNvSpPr txBox="1"/>
          <p:nvPr/>
        </p:nvSpPr>
        <p:spPr>
          <a:xfrm>
            <a:off x="16599543" y="8017573"/>
            <a:ext cx="32948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Entering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C071D-2AEB-10D8-869F-6C154A59E738}"/>
              </a:ext>
            </a:extLst>
          </p:cNvPr>
          <p:cNvSpPr txBox="1"/>
          <p:nvPr/>
        </p:nvSpPr>
        <p:spPr>
          <a:xfrm>
            <a:off x="17395467" y="4584882"/>
            <a:ext cx="1894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Typing text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A5DBE7-5394-3CEC-24A8-5B367069A3E1}"/>
              </a:ext>
            </a:extLst>
          </p:cNvPr>
          <p:cNvSpPr/>
          <p:nvPr/>
        </p:nvSpPr>
        <p:spPr bwMode="auto">
          <a:xfrm>
            <a:off x="12789172" y="2762112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i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0C1A7D-744B-8DA2-F65A-DE657DCE5DDE}"/>
              </a:ext>
            </a:extLst>
          </p:cNvPr>
          <p:cNvSpPr/>
          <p:nvPr/>
        </p:nvSpPr>
        <p:spPr bwMode="auto">
          <a:xfrm>
            <a:off x="12855828" y="6046365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sym typeface="PingFang SC Semibold" panose="020B0400000000000000" pitchFamily="34" charset="-122"/>
              </a:rPr>
              <a:t>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273588-5201-56D6-641B-E684D9A39F8F}"/>
              </a:ext>
            </a:extLst>
          </p:cNvPr>
          <p:cNvSpPr/>
          <p:nvPr/>
        </p:nvSpPr>
        <p:spPr bwMode="auto">
          <a:xfrm>
            <a:off x="12862323" y="9246790"/>
            <a:ext cx="1080120" cy="793452"/>
          </a:xfrm>
          <a:prstGeom prst="ellipse">
            <a:avLst/>
          </a:prstGeom>
          <a:solidFill>
            <a:srgbClr val="232323"/>
          </a:soli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endParaRPr kumimoji="0" lang="en-US" sz="3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  <a:sym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0354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Black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">
      <a:majorFont>
        <a:latin typeface="PingFang SC Medium"/>
        <a:ea typeface="PingFang SC Medium"/>
        <a:cs typeface="PingFang SC Medium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Template of OKG &amp; other product logo " id="{47C6B32C-6E24-AF4A-AD50-18B0C6222288}" vid="{08820E08-9ECD-C245-A4D1-D4E5CAE5A9BC}"/>
    </a:ext>
  </a:extLst>
</a:theme>
</file>

<file path=ppt/theme/theme2.xml><?xml version="1.0" encoding="utf-8"?>
<a:theme xmlns:a="http://schemas.openxmlformats.org/drawingml/2006/main" name="Black - OKG背景4.1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OKG背景4.1">
      <a:majorFont>
        <a:latin typeface="PingFang SC Medium"/>
        <a:ea typeface="PingFang SC Medium"/>
        <a:cs typeface="PingFang SC Medium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Template of OKG &amp; other product logo " id="{47C6B32C-6E24-AF4A-AD50-18B0C6222288}" vid="{5D1DAF45-923C-0E4F-9521-1E7935142480}"/>
    </a:ext>
  </a:extLst>
</a:theme>
</file>

<file path=ppt/theme/theme3.xml><?xml version="1.0" encoding="utf-8"?>
<a:theme xmlns:a="http://schemas.openxmlformats.org/drawingml/2006/main" name="Black - 背景-2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背景-2">
      <a:majorFont>
        <a:latin typeface="PingFang SC Medium"/>
        <a:ea typeface="PingFang SC Medium"/>
        <a:cs typeface="PingFang SC Medium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Template of OKG &amp; other product logo " id="{47C6B32C-6E24-AF4A-AD50-18B0C6222288}" vid="{ADE8C5B3-1398-0143-8E0C-04FDE9A75E0F}"/>
    </a:ext>
  </a:extLst>
</a:theme>
</file>

<file path=ppt/theme/theme4.xml><?xml version="1.0" encoding="utf-8"?>
<a:theme xmlns:a="http://schemas.openxmlformats.org/drawingml/2006/main" name="Black - 背景-2.1">
  <a:themeElements>
    <a:clrScheme name="">
      <a:dk1>
        <a:srgbClr val="434343"/>
      </a:dk1>
      <a:lt1>
        <a:srgbClr val="FFFFFF"/>
      </a:lt1>
      <a:dk2>
        <a:srgbClr val="000000"/>
      </a:dk2>
      <a:lt2>
        <a:srgbClr val="A9A9A9"/>
      </a:lt2>
      <a:accent1>
        <a:srgbClr val="0076BA"/>
      </a:accent1>
      <a:accent2>
        <a:srgbClr val="00A89D"/>
      </a:accent2>
      <a:accent3>
        <a:srgbClr val="AA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 - 背景-2.1">
      <a:majorFont>
        <a:latin typeface="PingFang SC Medium"/>
        <a:ea typeface="PingFang SC Medium"/>
        <a:cs typeface="PingFang SC Medium"/>
      </a:majorFont>
      <a:minorFont>
        <a:latin typeface="PingFang SC Regular"/>
        <a:ea typeface="PingFang SC Regular"/>
        <a:cs typeface="PingFang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232323"/>
        </a:soli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PingFang SC Semibold" panose="020B0400000000000000" pitchFamily="34" charset="-122"/>
            <a:ea typeface="PingFang SC Semibold" panose="020B0400000000000000" pitchFamily="34" charset="-122"/>
            <a:cs typeface="PingFang SC Semibold" panose="020B0400000000000000" pitchFamily="34" charset="-122"/>
            <a:sym typeface="PingFang SC Semibold" panose="020B0400000000000000" pitchFamily="34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Template of OKG &amp; other product logo " id="{47C6B32C-6E24-AF4A-AD50-18B0C6222288}" vid="{5FF652A6-FA72-5A4B-9BF4-F26FF027CDB1}"/>
    </a:ext>
  </a:extLst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FFFFFF"/>
      </a:accent3>
      <a:accent4>
        <a:srgbClr val="000000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</Template>
  <TotalTime>1072</TotalTime>
  <Words>1844</Words>
  <Application>Microsoft Macintosh PowerPoint</Application>
  <PresentationFormat>Custom</PresentationFormat>
  <Paragraphs>342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Microsoft YaHei</vt:lpstr>
      <vt:lpstr>PingFang SC Medium</vt:lpstr>
      <vt:lpstr>PingFang SC Semibold</vt:lpstr>
      <vt:lpstr>宋体</vt:lpstr>
      <vt:lpstr>Arial</vt:lpstr>
      <vt:lpstr>Calibri</vt:lpstr>
      <vt:lpstr>Symbol</vt:lpstr>
      <vt:lpstr>1_Black</vt:lpstr>
      <vt:lpstr>Black - OKG背景4.1</vt:lpstr>
      <vt:lpstr>Black - 背景-2</vt:lpstr>
      <vt:lpstr>Black - 背景-2.1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Charmaine Ku</dc:creator>
  <cp:lastModifiedBy>Junren chan</cp:lastModifiedBy>
  <cp:revision>22</cp:revision>
  <dcterms:created xsi:type="dcterms:W3CDTF">2022-11-08T09:31:14Z</dcterms:created>
  <dcterms:modified xsi:type="dcterms:W3CDTF">2024-03-03T09:49:10Z</dcterms:modified>
</cp:coreProperties>
</file>